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75" r:id="rId2"/>
    <p:sldId id="305" r:id="rId3"/>
    <p:sldId id="384" r:id="rId4"/>
    <p:sldId id="273" r:id="rId5"/>
    <p:sldId id="407" r:id="rId6"/>
    <p:sldId id="408" r:id="rId7"/>
    <p:sldId id="392" r:id="rId8"/>
    <p:sldId id="410" r:id="rId9"/>
    <p:sldId id="303" r:id="rId10"/>
    <p:sldId id="411" r:id="rId11"/>
    <p:sldId id="406" r:id="rId12"/>
    <p:sldId id="412" r:id="rId13"/>
    <p:sldId id="413" r:id="rId14"/>
    <p:sldId id="414" r:id="rId15"/>
    <p:sldId id="415" r:id="rId16"/>
    <p:sldId id="416" r:id="rId17"/>
    <p:sldId id="418" r:id="rId18"/>
    <p:sldId id="417" r:id="rId19"/>
    <p:sldId id="419" r:id="rId20"/>
    <p:sldId id="304" r:id="rId21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 autoAdjust="0"/>
    <p:restoredTop sz="94993" autoAdjust="0"/>
  </p:normalViewPr>
  <p:slideViewPr>
    <p:cSldViewPr snapToGrid="0" snapToObjects="1">
      <p:cViewPr varScale="1">
        <p:scale>
          <a:sx n="59" d="100"/>
          <a:sy n="59" d="100"/>
        </p:scale>
        <p:origin x="236" y="56"/>
      </p:cViewPr>
      <p:guideLst/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87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D95890B-B5F7-47BB-AD03-2F66934E7936}" type="datetime1">
              <a:rPr lang="en-GB" smtClean="0"/>
              <a:t>10/03/2023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B28A1AC-D174-D44D-BB31-612041F19A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E97CF-47BE-4E56-8867-5B4547E04FFD}" type="datetime1">
              <a:rPr lang="en-GB" noProof="0" smtClean="0"/>
              <a:t>10/03/2023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ABB647-C433-47FB-A32A-A6B0297C7E48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115227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BB647-C433-47FB-A32A-A6B0297C7E4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3671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BB647-C433-47FB-A32A-A6B0297C7E4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7380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BB647-C433-47FB-A32A-A6B0297C7E4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61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BB647-C433-47FB-A32A-A6B0297C7E4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8910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BB647-C433-47FB-A32A-A6B0297C7E4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9330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BB647-C433-47FB-A32A-A6B0297C7E4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44311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BB647-C433-47FB-A32A-A6B0297C7E4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3521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BB647-C433-47FB-A32A-A6B0297C7E4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90307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BB647-C433-47FB-A32A-A6B0297C7E4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5178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BB647-C433-47FB-A32A-A6B0297C7E4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2921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dirty="0">
                <a:effectLst/>
                <a:latin typeface="Consolas" panose="020B0609020204030204" pitchFamily="49" charset="0"/>
              </a:rPr>
              <a:t>(aunque una </a:t>
            </a:r>
            <a:r>
              <a:rPr lang="es-ES" b="0" dirty="0" err="1">
                <a:effectLst/>
                <a:latin typeface="Consolas" panose="020B0609020204030204" pitchFamily="49" charset="0"/>
              </a:rPr>
              <a:t>Logisticregression</a:t>
            </a:r>
            <a:r>
              <a:rPr lang="es-ES" b="0" dirty="0">
                <a:effectLst/>
                <a:latin typeface="Consolas" panose="020B0609020204030204" pitchFamily="49" charset="0"/>
              </a:rPr>
              <a:t> suele ser una buena idea para los </a:t>
            </a:r>
            <a:r>
              <a:rPr lang="es-ES" b="0" dirty="0" err="1">
                <a:effectLst/>
                <a:latin typeface="Consolas" panose="020B0609020204030204" pitchFamily="49" charset="0"/>
              </a:rPr>
              <a:t>analisis</a:t>
            </a:r>
            <a:r>
              <a:rPr lang="es-ES" b="0" dirty="0">
                <a:effectLst/>
                <a:latin typeface="Consolas" panose="020B0609020204030204" pitchFamily="49" charset="0"/>
              </a:rPr>
              <a:t> de sentimiento hay otras opciones que pueden ser consideradas como un </a:t>
            </a:r>
            <a:r>
              <a:rPr lang="es-ES" b="0" dirty="0" err="1">
                <a:effectLst/>
                <a:latin typeface="Consolas" panose="020B0609020204030204" pitchFamily="49" charset="0"/>
              </a:rPr>
              <a:t>LinearSVC</a:t>
            </a:r>
            <a:r>
              <a:rPr lang="es-ES" b="0" dirty="0">
                <a:effectLst/>
                <a:latin typeface="Consolas" panose="020B0609020204030204" pitchFamily="49" charset="0"/>
              </a:rPr>
              <a:t> (mejor con </a:t>
            </a:r>
            <a:r>
              <a:rPr lang="es-ES" b="0" dirty="0" err="1">
                <a:effectLst/>
                <a:latin typeface="Consolas" panose="020B0609020204030204" pitchFamily="49" charset="0"/>
              </a:rPr>
              <a:t>outliers</a:t>
            </a:r>
            <a:r>
              <a:rPr lang="es-ES" b="0" dirty="0">
                <a:effectLst/>
                <a:latin typeface="Consolas" panose="020B0609020204030204" pitchFamily="49" charset="0"/>
              </a:rPr>
              <a:t> pero no tan interpretable) o un </a:t>
            </a:r>
            <a:r>
              <a:rPr lang="es-ES" b="0" dirty="0" err="1">
                <a:effectLst/>
                <a:latin typeface="Consolas" panose="020B0609020204030204" pitchFamily="49" charset="0"/>
              </a:rPr>
              <a:t>Naive</a:t>
            </a:r>
            <a:r>
              <a:rPr lang="es-ES" b="0" dirty="0">
                <a:effectLst/>
                <a:latin typeface="Consolas" panose="020B0609020204030204" pitchFamily="49" charset="0"/>
              </a:rPr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BB647-C433-47FB-A32A-A6B0297C7E4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28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BB647-C433-47FB-A32A-A6B0297C7E4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68238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BB647-C433-47FB-A32A-A6B0297C7E4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5893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BB647-C433-47FB-A32A-A6B0297C7E4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028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Ante la imposibilidad de uso de la API v2 de </a:t>
            </a:r>
            <a:r>
              <a:rPr lang="es-ES" dirty="0" err="1"/>
              <a:t>twitter</a:t>
            </a:r>
            <a:r>
              <a:rPr lang="es-ES" dirty="0"/>
              <a:t>, otros métodos han sido encontrados para la obtención de la información sobre el impacto que la marca @TheBridge está teniendo en estos últimos meses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BB647-C433-47FB-A32A-A6B0297C7E4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7110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Ante la imposibilidad de uso de la API v2 de </a:t>
            </a:r>
            <a:r>
              <a:rPr lang="es-ES" dirty="0" err="1"/>
              <a:t>twitter</a:t>
            </a:r>
            <a:r>
              <a:rPr lang="es-ES" dirty="0"/>
              <a:t>, otros métodos han sido encontrados para la obtención de la información sobre el impacto que la marca @TheBridge está teniendo en estos últimos meses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BB647-C433-47FB-A32A-A6B0297C7E4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261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BB647-C433-47FB-A32A-A6B0297C7E4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174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BB647-C433-47FB-A32A-A6B0297C7E4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7655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BB647-C433-47FB-A32A-A6B0297C7E4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672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BB647-C433-47FB-A32A-A6B0297C7E4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6851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 rtlCol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rtlCol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 rtlCol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rtlCol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 rtlCol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rtlCol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 rtlCol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rtlCol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 rtlCol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rtlCol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/Ca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52400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806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9644"/>
            <a:ext cx="4179376" cy="2806512"/>
          </a:xfrm>
        </p:spPr>
        <p:txBody>
          <a:bodyPr lIns="0" rIns="0" rtlCol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E583C8-CCA8-BB4A-B8AA-4ED85B62E67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665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rtlCol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rtlCol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rtlCol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rtlCol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8CFB5E-3ADE-4734-9362-C87DEFA0B627}" type="datetime1">
              <a:rPr lang="en-GB" noProof="0" smtClean="0"/>
              <a:t>10/03/2023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GB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 rtlCol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rtlCol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D5678C-FCEF-426B-BD1B-4B3EB8BB6128}" type="datetime1">
              <a:rPr lang="en-GB" noProof="0" smtClean="0"/>
              <a:t>10/03/2023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GB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C5E112-1A77-4100-A10D-110C68F58880}" type="datetime1">
              <a:rPr lang="en-GB" noProof="0" smtClean="0"/>
              <a:t>10/03/2023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GB" noProof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62D062-522F-42F0-888D-56F83698B8CD}" type="datetime1">
              <a:rPr lang="en-GB" noProof="0" smtClean="0"/>
              <a:t>10/03/2023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GB" noProof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CBB070-458D-4610-B80D-90D1A946D183}" type="datetime1">
              <a:rPr lang="en-GB" noProof="0" smtClean="0"/>
              <a:t>10/03/2023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GB" noProof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B17A1A-1BA7-4598-B97B-4543CDFD6F26}" type="datetime1">
              <a:rPr lang="en-GB" noProof="0" smtClean="0"/>
              <a:t>10/03/2023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GB" noProof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368BD9-D2FA-4457-BF34-0B4794DDABB6}" type="datetime1">
              <a:rPr lang="en-GB" noProof="0" smtClean="0"/>
              <a:t>10/03/2023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GB" noProof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 rtlCol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rtlCol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A1A0D6-8385-49CC-9CD1-FD1A6FA813CD}" type="datetime1">
              <a:rPr lang="en-GB" noProof="0" smtClean="0"/>
              <a:t>10/03/2023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GB" noProof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a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rtlCol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GB" noProof="0"/>
              <a:t>TITLE </a:t>
            </a:r>
            <a:br>
              <a:rPr lang="en-GB" noProof="0"/>
            </a:br>
            <a:r>
              <a:rPr lang="en-GB" noProof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6764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rtlCol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GB" noProof="0"/>
              <a:t>TITLE </a:t>
            </a:r>
            <a:br>
              <a:rPr lang="en-GB" noProof="0"/>
            </a:br>
            <a:r>
              <a:rPr lang="en-GB" noProof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rtlCol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GB" noProof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rtlCol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GB" noProof="0"/>
              <a:t>TITLE </a:t>
            </a:r>
            <a:br>
              <a:rPr lang="en-GB" noProof="0"/>
            </a:br>
            <a:r>
              <a:rPr lang="en-GB" noProof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rtlCol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GB" noProof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verview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fld id="{94D6EB82-32A6-4DA0-8146-EF2A6A17616A}" type="datetime1">
              <a:rPr lang="en-GB" noProof="0" smtClean="0"/>
              <a:t>10/03/2023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GB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1658836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1658836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1658836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871764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877206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877206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0891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fld id="{8249B4BA-06C3-4858-A057-B2FD24098A6D}" type="datetime1">
              <a:rPr lang="en-GB" noProof="0" smtClean="0"/>
              <a:t>10/03/2023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GB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fld id="{2E200C6E-6FAB-49D0-B5C8-F7B3EA55D8AD}" type="datetime1">
              <a:rPr lang="en-GB" noProof="0" smtClean="0"/>
              <a:t>10/03/2023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GB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4F03198-901F-4FCE-8BD1-C22FE8354134}" type="datetime1">
              <a:rPr lang="en-GB" noProof="0" smtClean="0"/>
              <a:t>10/03/2023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31FEFF75-79D2-EE46-877B-299D1510E681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GB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 rtlCol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rtlCol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2E328C92-D491-4317-8EC5-56D7B7A70FE2}" type="datetime1">
              <a:rPr lang="en-GB" noProof="0" smtClean="0"/>
              <a:t>10/03/2023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31FEFF75-79D2-EE46-877B-299D1510E681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GB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228683-B6CB-41A3-A5A9-D81F1FBB511A}" type="datetime1">
              <a:rPr lang="en-GB" noProof="0" smtClean="0"/>
              <a:t>10/03/2023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GB" noProof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80BF1B-7A14-430B-9DF1-A90E1CA0F0FD}" type="datetime1">
              <a:rPr lang="en-GB" noProof="0" smtClean="0"/>
              <a:t>10/03/2023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GB" noProof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B65938-0EDD-464B-AC01-17656E9F302B}" type="datetime1">
              <a:rPr lang="en-GB" noProof="0" smtClean="0"/>
              <a:t>10/03/2023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GB" noProof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40CBD5-F0AF-47A5-97ED-057590559D01}" type="datetime1">
              <a:rPr lang="en-GB" noProof="0" smtClean="0"/>
              <a:t>10/03/2023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GB" noProof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90AB12-9A7B-4CBC-BFB2-60F425C1D50C}" type="datetime1">
              <a:rPr lang="en-GB" noProof="0" smtClean="0"/>
              <a:t>10/03/2023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GB" noProof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E6A80EED-24B3-4BD0-916A-2782446FD12C}" type="datetime1">
              <a:rPr lang="en-GB" noProof="0" smtClean="0"/>
              <a:t>10/03/2023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2C6627B-E4D5-2947-8E88-B84039729B9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63" r:id="rId14"/>
    <p:sldLayoutId id="2147483683" r:id="rId15"/>
    <p:sldLayoutId id="2147483685" r:id="rId16"/>
    <p:sldLayoutId id="2147483684" r:id="rId17"/>
    <p:sldLayoutId id="2147483680" r:id="rId18"/>
    <p:sldLayoutId id="2147483691" r:id="rId19"/>
    <p:sldLayoutId id="2147483692" r:id="rId20"/>
    <p:sldLayoutId id="2147483693" r:id="rId21"/>
    <p:sldLayoutId id="2147483694" r:id="rId22"/>
    <p:sldLayoutId id="2147483688" r:id="rId23"/>
    <p:sldLayoutId id="2147483687" r:id="rId24"/>
    <p:sldLayoutId id="2147483689" r:id="rId25"/>
    <p:sldLayoutId id="2147483690" r:id="rId26"/>
    <p:sldLayoutId id="2147483695" r:id="rId27"/>
    <p:sldLayoutId id="2147483696" r:id="rId28"/>
    <p:sldLayoutId id="2147483697" r:id="rId29"/>
    <p:sldLayoutId id="2147483698" r:id="rId30"/>
    <p:sldLayoutId id="2147483667" r:id="rId31"/>
    <p:sldLayoutId id="2147483703" r:id="rId32"/>
    <p:sldLayoutId id="2147483704" r:id="rId33"/>
    <p:sldLayoutId id="2147483705" r:id="rId34"/>
    <p:sldLayoutId id="2147483706" r:id="rId35"/>
    <p:sldLayoutId id="2147483668" r:id="rId36"/>
    <p:sldLayoutId id="2147483700" r:id="rId37"/>
    <p:sldLayoutId id="2147483699" r:id="rId38"/>
    <p:sldLayoutId id="2147483701" r:id="rId39"/>
    <p:sldLayoutId id="2147483702" r:id="rId4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7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Woman on tablet 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32" r="4632"/>
          <a:stretch/>
        </p:blipFill>
        <p:spPr>
          <a:xfrm>
            <a:off x="1134319" y="0"/>
            <a:ext cx="11057681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524000" y="6048196"/>
            <a:ext cx="4179375" cy="356462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en-GB" dirty="0"/>
              <a:t>A </a:t>
            </a:r>
            <a:r>
              <a:rPr lang="en-GB" sz="2400" dirty="0"/>
              <a:t>DATACOMPANY</a:t>
            </a:r>
            <a:r>
              <a:rPr lang="en-GB" dirty="0"/>
              <a:t> PROYECT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rtlCol="0"/>
          <a:lstStyle/>
          <a:p>
            <a:pPr rtl="0"/>
            <a:r>
              <a:rPr lang="en-GB" dirty="0"/>
              <a:t>TWITTER 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F5ECE-2D45-764D-A434-EA4997A38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3894" y="4418889"/>
            <a:ext cx="3492476" cy="637507"/>
          </a:xfrm>
        </p:spPr>
        <p:txBody>
          <a:bodyPr rtlCol="0"/>
          <a:lstStyle/>
          <a:p>
            <a:pPr algn="ctr" rtl="0"/>
            <a:r>
              <a:rPr lang="es-ES" dirty="0"/>
              <a:t>T</a:t>
            </a:r>
            <a:r>
              <a:rPr lang="en-GB" dirty="0" err="1"/>
              <a:t>uit</a:t>
            </a:r>
            <a:r>
              <a:rPr lang="en-GB" dirty="0"/>
              <a:t> </a:t>
            </a:r>
            <a:r>
              <a:rPr lang="en-GB" dirty="0" err="1"/>
              <a:t>exito</a:t>
            </a:r>
            <a:r>
              <a:rPr lang="en-GB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18F6A-34AE-124E-868D-D500FE5002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sz="1800" b="1" dirty="0"/>
              <a:t>La importancia de las personas relevantes al campo</a:t>
            </a:r>
            <a:endParaRPr lang="en-GB" sz="18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06EB56-CDAF-52A7-1B9C-7EAE688A0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588" y="740859"/>
            <a:ext cx="5676125" cy="53762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C08AEF-AF3F-A7A3-65A0-2C4750A05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137" y="642257"/>
            <a:ext cx="5681576" cy="565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962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27" descr="Woman working at office late at night">
            <a:extLst>
              <a:ext uri="{FF2B5EF4-FFF2-40B4-BE49-F238E27FC236}">
                <a16:creationId xmlns:a16="http://schemas.microsoft.com/office/drawing/2014/main" id="{B7E68695-0DB5-1946-B945-66E677B1128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692" r="4692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8661" y="339645"/>
            <a:ext cx="5492368" cy="1002552"/>
          </a:xfrm>
        </p:spPr>
        <p:txBody>
          <a:bodyPr rtlCol="0"/>
          <a:lstStyle/>
          <a:p>
            <a:pPr rtl="0"/>
            <a:r>
              <a:rPr lang="en-GB" dirty="0"/>
              <a:t>Top users </a:t>
            </a:r>
            <a:r>
              <a:rPr lang="en-GB" dirty="0" err="1"/>
              <a:t>por</a:t>
            </a:r>
            <a:r>
              <a:rPr lang="en-GB" dirty="0"/>
              <a:t> id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es-ES" dirty="0"/>
              <a:t> 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0DE083-7EAC-53C3-B710-CF5D670EB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754" y="2005102"/>
            <a:ext cx="4555217" cy="25580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5B7D60-56CE-47E6-A1B4-B6503868F3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5198" y="4203949"/>
            <a:ext cx="6099467" cy="171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74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27" descr="Woman working at office late at night">
            <a:extLst>
              <a:ext uri="{FF2B5EF4-FFF2-40B4-BE49-F238E27FC236}">
                <a16:creationId xmlns:a16="http://schemas.microsoft.com/office/drawing/2014/main" id="{B7E68695-0DB5-1946-B945-66E677B1128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692" r="4692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8660" y="339645"/>
            <a:ext cx="5789839" cy="1002552"/>
          </a:xfrm>
        </p:spPr>
        <p:txBody>
          <a:bodyPr rtlCol="0"/>
          <a:lstStyle/>
          <a:p>
            <a:pPr rtl="0"/>
            <a:r>
              <a:rPr lang="en-GB" dirty="0"/>
              <a:t>Top month. </a:t>
            </a:r>
            <a:r>
              <a:rPr lang="en-GB" dirty="0" err="1"/>
              <a:t>Enero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es-ES" dirty="0"/>
              <a:t>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6691AB-E161-FFF6-9F0E-587FA55D8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2131" y="1668160"/>
            <a:ext cx="5789839" cy="445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61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27" descr="Woman working at office late at night">
            <a:extLst>
              <a:ext uri="{FF2B5EF4-FFF2-40B4-BE49-F238E27FC236}">
                <a16:creationId xmlns:a16="http://schemas.microsoft.com/office/drawing/2014/main" id="{B7E68695-0DB5-1946-B945-66E677B1128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692" r="4692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8660" y="339645"/>
            <a:ext cx="5789839" cy="1002552"/>
          </a:xfrm>
        </p:spPr>
        <p:txBody>
          <a:bodyPr rtlCol="0"/>
          <a:lstStyle/>
          <a:p>
            <a:pPr rtl="0"/>
            <a:r>
              <a:rPr lang="en-GB" dirty="0"/>
              <a:t>Most frequent words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es-ES" dirty="0"/>
              <a:t> 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85D30E-CC1E-9B2C-EF37-9618B1C4A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8931" y="1795050"/>
            <a:ext cx="904875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75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27" descr="Woman working at office late at night">
            <a:extLst>
              <a:ext uri="{FF2B5EF4-FFF2-40B4-BE49-F238E27FC236}">
                <a16:creationId xmlns:a16="http://schemas.microsoft.com/office/drawing/2014/main" id="{B7E68695-0DB5-1946-B945-66E677B1128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692" r="4692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8660" y="483134"/>
            <a:ext cx="5789839" cy="1002552"/>
          </a:xfrm>
        </p:spPr>
        <p:txBody>
          <a:bodyPr rtlCol="0"/>
          <a:lstStyle/>
          <a:p>
            <a:pPr rtl="0"/>
            <a:r>
              <a:rPr lang="en-GB" dirty="0"/>
              <a:t>Most frequent words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es-ES" dirty="0"/>
              <a:t> 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85D30E-CC1E-9B2C-EF37-9618B1C4A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8931" y="2457843"/>
            <a:ext cx="5429568" cy="27662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8A5204-4BB8-B55E-2A70-A60262AC2C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9509" y="4561272"/>
            <a:ext cx="4181502" cy="152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17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27" descr="Woman working at office late at night">
            <a:extLst>
              <a:ext uri="{FF2B5EF4-FFF2-40B4-BE49-F238E27FC236}">
                <a16:creationId xmlns:a16="http://schemas.microsoft.com/office/drawing/2014/main" id="{B7E68695-0DB5-1946-B945-66E677B1128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692" r="4692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8660" y="483134"/>
            <a:ext cx="5789839" cy="1002552"/>
          </a:xfrm>
        </p:spPr>
        <p:txBody>
          <a:bodyPr rtlCol="0"/>
          <a:lstStyle/>
          <a:p>
            <a:pPr rtl="0"/>
            <a:r>
              <a:rPr lang="en-GB" dirty="0"/>
              <a:t>correlations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es-ES" dirty="0"/>
              <a:t> 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E336B5-848F-D8BF-6F77-6D3069BBF9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8962" y="1666769"/>
            <a:ext cx="5934075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44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95087" y="-1"/>
            <a:ext cx="11067514" cy="6857999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343400" cy="2387600"/>
          </a:xfrm>
        </p:spPr>
        <p:txBody>
          <a:bodyPr rtlCol="0"/>
          <a:lstStyle/>
          <a:p>
            <a:pPr rtl="0"/>
            <a:r>
              <a:rPr lang="es-ES" dirty="0"/>
              <a:t>Modelo predictivo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876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F5ECE-2D45-764D-A434-EA4997A38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3894" y="4418889"/>
            <a:ext cx="3492476" cy="637507"/>
          </a:xfrm>
        </p:spPr>
        <p:txBody>
          <a:bodyPr rtlCol="0"/>
          <a:lstStyle/>
          <a:p>
            <a:pPr algn="ctr" rtl="0"/>
            <a:r>
              <a:rPr lang="es-ES" dirty="0"/>
              <a:t>resultados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18F6A-34AE-124E-868D-D500FE5002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sz="1800" b="1" dirty="0"/>
              <a:t>Positivos</a:t>
            </a:r>
            <a:endParaRPr lang="en-GB" sz="1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11945B-897F-3607-15A3-C8F94E4E9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331" y="1718790"/>
            <a:ext cx="5828783" cy="44098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5F7DD4-5FAE-DF43-6829-F99916DC93E6}"/>
              </a:ext>
            </a:extLst>
          </p:cNvPr>
          <p:cNvSpPr txBox="1"/>
          <p:nvPr/>
        </p:nvSpPr>
        <p:spPr>
          <a:xfrm>
            <a:off x="6825343" y="5638516"/>
            <a:ext cx="8599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SI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CDB966-1D6A-DE78-0420-4450F2E56396}"/>
              </a:ext>
            </a:extLst>
          </p:cNvPr>
          <p:cNvSpPr txBox="1"/>
          <p:nvPr/>
        </p:nvSpPr>
        <p:spPr>
          <a:xfrm>
            <a:off x="9437914" y="5638516"/>
            <a:ext cx="8599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NO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0301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27" descr="Woman working at office late at night">
            <a:extLst>
              <a:ext uri="{FF2B5EF4-FFF2-40B4-BE49-F238E27FC236}">
                <a16:creationId xmlns:a16="http://schemas.microsoft.com/office/drawing/2014/main" id="{B7E68695-0DB5-1946-B945-66E677B1128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692" r="4692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8660" y="868243"/>
            <a:ext cx="5789839" cy="1002552"/>
          </a:xfrm>
        </p:spPr>
        <p:txBody>
          <a:bodyPr rtlCol="0"/>
          <a:lstStyle/>
          <a:p>
            <a:pPr rtl="0"/>
            <a:r>
              <a:rPr lang="en-GB" dirty="0"/>
              <a:t>Most important features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es-ES" dirty="0"/>
              <a:t> 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0DCD44-1360-23AC-0511-89E672B4C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6738" y="2474651"/>
            <a:ext cx="5554666" cy="327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918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F5ECE-2D45-764D-A434-EA4997A38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3894" y="4418889"/>
            <a:ext cx="3492476" cy="637507"/>
          </a:xfrm>
        </p:spPr>
        <p:txBody>
          <a:bodyPr rtlCol="0"/>
          <a:lstStyle/>
          <a:p>
            <a:pPr algn="ctr" rtl="0"/>
            <a:r>
              <a:rPr lang="es-ES" dirty="0"/>
              <a:t>Mejora del modelo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18F6A-34AE-124E-868D-D500FE5002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sz="1800" b="1" dirty="0"/>
              <a:t>Mucho por hacer</a:t>
            </a:r>
            <a:endParaRPr lang="en-GB" sz="1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60B4A6-56A3-5155-5936-0D776904B56E}"/>
              </a:ext>
            </a:extLst>
          </p:cNvPr>
          <p:cNvSpPr txBox="1"/>
          <p:nvPr/>
        </p:nvSpPr>
        <p:spPr>
          <a:xfrm>
            <a:off x="5954486" y="1997431"/>
            <a:ext cx="6096000" cy="3627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s-ES" sz="2400" b="1" dirty="0">
                <a:effectLst/>
                <a:latin typeface="Sagona ExtraLight" panose="02020303050505020204" pitchFamily="18" charset="0"/>
              </a:rPr>
              <a:t>Mejor data </a:t>
            </a:r>
            <a:r>
              <a:rPr lang="es-ES" sz="2400" b="1" dirty="0" err="1">
                <a:effectLst/>
                <a:latin typeface="Sagona ExtraLight" panose="02020303050505020204" pitchFamily="18" charset="0"/>
              </a:rPr>
              <a:t>cleaning</a:t>
            </a:r>
            <a:endParaRPr lang="es-ES" sz="2400" b="1" dirty="0">
              <a:effectLst/>
              <a:latin typeface="Sagona ExtraLight" panose="02020303050505020204" pitchFamily="18" charset="0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s-ES" sz="2400" b="1" dirty="0">
                <a:effectLst/>
                <a:latin typeface="Sagona ExtraLight" panose="02020303050505020204" pitchFamily="18" charset="0"/>
              </a:rPr>
              <a:t>aumentar muestra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s-ES" sz="2400" b="1" dirty="0" err="1">
                <a:effectLst/>
                <a:latin typeface="Sagona ExtraLight" panose="02020303050505020204" pitchFamily="18" charset="0"/>
              </a:rPr>
              <a:t>hiperparametrizar</a:t>
            </a:r>
            <a:r>
              <a:rPr lang="es-ES" sz="2400" b="1" dirty="0">
                <a:effectLst/>
                <a:latin typeface="Sagona ExtraLight" panose="02020303050505020204" pitchFamily="18" charset="0"/>
              </a:rPr>
              <a:t> diferente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s-ES" sz="2400" b="1" dirty="0">
                <a:effectLst/>
                <a:latin typeface="Sagona ExtraLight" panose="02020303050505020204" pitchFamily="18" charset="0"/>
              </a:rPr>
              <a:t>más modelos</a:t>
            </a:r>
            <a:endParaRPr lang="es-ES" sz="2400" b="1" dirty="0">
              <a:solidFill>
                <a:srgbClr val="D4D4D4"/>
              </a:solidFill>
              <a:effectLst/>
              <a:latin typeface="Sagona ExtraLight" panose="02020303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97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 dirty="0"/>
              <a:t>CONTENIDOS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>
            <a:normAutofit/>
          </a:bodyPr>
          <a:lstStyle/>
          <a:p>
            <a:pPr marL="285750" indent="-285750" rtl="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GB" sz="2000" b="1" dirty="0"/>
              <a:t>RECOPILACIÓN DE DATOS</a:t>
            </a:r>
            <a:r>
              <a:rPr lang="en-GB" sz="2000" dirty="0"/>
              <a:t>. </a:t>
            </a:r>
            <a:r>
              <a:rPr lang="en-GB" sz="2000" dirty="0" err="1"/>
              <a:t>Uso</a:t>
            </a:r>
            <a:r>
              <a:rPr lang="en-GB" sz="2000" dirty="0"/>
              <a:t> de </a:t>
            </a:r>
            <a:r>
              <a:rPr lang="en-GB" sz="2000" dirty="0" err="1"/>
              <a:t>librerías</a:t>
            </a:r>
            <a:r>
              <a:rPr lang="en-GB" sz="2000" dirty="0"/>
              <a:t> y APIs</a:t>
            </a:r>
          </a:p>
          <a:p>
            <a:pPr marL="285750" indent="-285750" rtl="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GB" sz="2000" b="1" dirty="0"/>
              <a:t>ALMACENAJE</a:t>
            </a:r>
            <a:r>
              <a:rPr lang="en-GB" sz="2000" dirty="0"/>
              <a:t>. Una database </a:t>
            </a:r>
            <a:r>
              <a:rPr lang="en-GB" sz="2000" dirty="0" err="1"/>
              <a:t>en</a:t>
            </a:r>
            <a:r>
              <a:rPr lang="en-GB" sz="2000" dirty="0"/>
              <a:t> AWS, </a:t>
            </a:r>
            <a:r>
              <a:rPr lang="en-GB" sz="2000" dirty="0" err="1"/>
              <a:t>líder</a:t>
            </a:r>
            <a:r>
              <a:rPr lang="en-GB" sz="2000" dirty="0"/>
              <a:t> del mercado</a:t>
            </a:r>
          </a:p>
          <a:p>
            <a:pPr marL="285750" indent="-285750" rtl="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GB" sz="2000" b="1" dirty="0"/>
              <a:t>EXPLORATORY DATA ANALYSIS</a:t>
            </a:r>
            <a:r>
              <a:rPr lang="en-GB" sz="2000" dirty="0"/>
              <a:t>. ¿En </a:t>
            </a:r>
            <a:r>
              <a:rPr lang="en-GB" sz="2000" dirty="0" err="1"/>
              <a:t>qué</a:t>
            </a:r>
            <a:r>
              <a:rPr lang="en-GB" sz="2000" dirty="0"/>
              <a:t> </a:t>
            </a:r>
            <a:r>
              <a:rPr lang="en-GB" sz="2000" dirty="0" err="1"/>
              <a:t>deberia</a:t>
            </a:r>
            <a:r>
              <a:rPr lang="en-GB" sz="2000" dirty="0"/>
              <a:t> </a:t>
            </a:r>
            <a:r>
              <a:rPr lang="en-GB" sz="2000" dirty="0" err="1"/>
              <a:t>fijarse</a:t>
            </a:r>
            <a:r>
              <a:rPr lang="en-GB" sz="2000" dirty="0"/>
              <a:t> </a:t>
            </a:r>
            <a:r>
              <a:rPr lang="en-GB" sz="2000" dirty="0" err="1"/>
              <a:t>TheBridge</a:t>
            </a:r>
            <a:r>
              <a:rPr lang="en-GB" sz="2000" dirty="0"/>
              <a:t> para </a:t>
            </a:r>
            <a:r>
              <a:rPr lang="en-GB" sz="2000" dirty="0" err="1"/>
              <a:t>mejorar</a:t>
            </a:r>
            <a:r>
              <a:rPr lang="en-GB" sz="2000" dirty="0"/>
              <a:t> </a:t>
            </a:r>
            <a:r>
              <a:rPr lang="en-GB" sz="2000" dirty="0" err="1"/>
              <a:t>su</a:t>
            </a:r>
            <a:r>
              <a:rPr lang="en-GB" sz="2000" dirty="0"/>
              <a:t> </a:t>
            </a:r>
            <a:r>
              <a:rPr lang="en-GB" sz="2000" dirty="0" err="1"/>
              <a:t>impacto</a:t>
            </a:r>
            <a:r>
              <a:rPr lang="en-GB" sz="2000" dirty="0"/>
              <a:t>?</a:t>
            </a:r>
          </a:p>
          <a:p>
            <a:pPr marL="285750" indent="-285750" rtl="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GB" sz="2000" b="1" dirty="0"/>
              <a:t>PREDICCIÓN DE SENTIMIENTO</a:t>
            </a:r>
            <a:r>
              <a:rPr lang="en-GB" sz="2000" dirty="0"/>
              <a:t>. </a:t>
            </a:r>
            <a:r>
              <a:rPr lang="en-GB" sz="2000" dirty="0" err="1"/>
              <a:t>Uso</a:t>
            </a:r>
            <a:r>
              <a:rPr lang="en-GB" sz="2000" dirty="0"/>
              <a:t> de </a:t>
            </a:r>
            <a:r>
              <a:rPr lang="en-GB" sz="2000" dirty="0" err="1"/>
              <a:t>modelos</a:t>
            </a:r>
            <a:r>
              <a:rPr lang="en-GB" sz="2000" dirty="0"/>
              <a:t> y </a:t>
            </a:r>
            <a:r>
              <a:rPr lang="en-GB" sz="2000" dirty="0" err="1"/>
              <a:t>analisis</a:t>
            </a:r>
            <a:r>
              <a:rPr lang="en-GB" sz="2000" dirty="0"/>
              <a:t> de </a:t>
            </a:r>
            <a:r>
              <a:rPr lang="en-GB" sz="2000" dirty="0" err="1"/>
              <a:t>rendimiento</a:t>
            </a:r>
            <a:endParaRPr lang="en-GB" sz="2000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5297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 dirty="0"/>
              <a:t>KEY ACHIEVEMENTS y </a:t>
            </a:r>
            <a:r>
              <a:rPr lang="en-GB" dirty="0" err="1"/>
              <a:t>mejoras</a:t>
            </a:r>
            <a:endParaRPr lang="en-GB" dirty="0"/>
          </a:p>
        </p:txBody>
      </p:sp>
      <p:pic>
        <p:nvPicPr>
          <p:cNvPr id="82" name="Picture Placeholder 81" descr="icon&#10;">
            <a:extLst>
              <a:ext uri="{FF2B5EF4-FFF2-40B4-BE49-F238E27FC236}">
                <a16:creationId xmlns:a16="http://schemas.microsoft.com/office/drawing/2014/main" id="{BB002EF1-9F25-2D40-B395-99B429C0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pic>
        <p:nvPicPr>
          <p:cNvPr id="84" name="Picture Placeholder 83" descr="icon&#10;">
            <a:extLst>
              <a:ext uri="{FF2B5EF4-FFF2-40B4-BE49-F238E27FC236}">
                <a16:creationId xmlns:a16="http://schemas.microsoft.com/office/drawing/2014/main" id="{2D47B889-990B-7744-B388-A04E8B71952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pic>
        <p:nvPicPr>
          <p:cNvPr id="95" name="Picture Placeholder 94" descr="icon&#10;">
            <a:extLst>
              <a:ext uri="{FF2B5EF4-FFF2-40B4-BE49-F238E27FC236}">
                <a16:creationId xmlns:a16="http://schemas.microsoft.com/office/drawing/2014/main" id="{22846FFF-A603-9047-B91F-1BBE3D044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/>
      </p:pic>
      <p:pic>
        <p:nvPicPr>
          <p:cNvPr id="117" name="Picture Placeholder 116" descr="icon&#10;">
            <a:extLst>
              <a:ext uri="{FF2B5EF4-FFF2-40B4-BE49-F238E27FC236}">
                <a16:creationId xmlns:a16="http://schemas.microsoft.com/office/drawing/2014/main" id="{9F6066D9-99C1-EA49-8232-E0CF4DFA9020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427" b="427"/>
          <a:stretch>
            <a:fillRect/>
          </a:stretch>
        </p:blipFill>
        <p:spPr/>
      </p:pic>
      <p:pic>
        <p:nvPicPr>
          <p:cNvPr id="119" name="Picture Placeholder 118" descr="icon&#10;">
            <a:extLst>
              <a:ext uri="{FF2B5EF4-FFF2-40B4-BE49-F238E27FC236}">
                <a16:creationId xmlns:a16="http://schemas.microsoft.com/office/drawing/2014/main" id="{99C18B90-BB12-654C-AF46-B1098A1726C4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t="427" b="427"/>
          <a:stretch>
            <a:fillRect/>
          </a:stretch>
        </p:blipFill>
        <p:spPr/>
      </p:pic>
      <p:pic>
        <p:nvPicPr>
          <p:cNvPr id="121" name="Picture Placeholder 120" descr="icon&#10;">
            <a:extLst>
              <a:ext uri="{FF2B5EF4-FFF2-40B4-BE49-F238E27FC236}">
                <a16:creationId xmlns:a16="http://schemas.microsoft.com/office/drawing/2014/main" id="{4159F782-00CB-DC43-A1FC-7C2466361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214" b="214"/>
          <a:stretch>
            <a:fillRect/>
          </a:stretch>
        </p:blipFill>
        <p:spPr/>
      </p:pic>
      <p:sp>
        <p:nvSpPr>
          <p:cNvPr id="250" name="Text Placeholder 249">
            <a:extLst>
              <a:ext uri="{FF2B5EF4-FFF2-40B4-BE49-F238E27FC236}">
                <a16:creationId xmlns:a16="http://schemas.microsoft.com/office/drawing/2014/main" id="{2FC5F420-06C1-8C4F-9332-B0D58D4733C9}"/>
              </a:ext>
            </a:extLst>
          </p:cNvPr>
          <p:cNvSpPr>
            <a:spLocks noGrp="1"/>
          </p:cNvSpPr>
          <p:nvPr>
            <p:ph type="body" idx="26"/>
          </p:nvPr>
        </p:nvSpPr>
        <p:spPr/>
        <p:txBody>
          <a:bodyPr rtlCol="0"/>
          <a:lstStyle/>
          <a:p>
            <a:pPr rtl="0"/>
            <a:r>
              <a:rPr lang="es-ES" dirty="0"/>
              <a:t>V</a:t>
            </a:r>
            <a:r>
              <a:rPr lang="en-GB" dirty="0" err="1"/>
              <a:t>elocidad</a:t>
            </a:r>
            <a:r>
              <a:rPr lang="en-GB" dirty="0"/>
              <a:t> de </a:t>
            </a:r>
            <a:r>
              <a:rPr lang="en-GB" dirty="0" err="1"/>
              <a:t>actuacion</a:t>
            </a:r>
            <a:endParaRPr lang="en-GB" dirty="0"/>
          </a:p>
        </p:txBody>
      </p:sp>
      <p:sp>
        <p:nvSpPr>
          <p:cNvPr id="294" name="Text Placeholder 293">
            <a:extLst>
              <a:ext uri="{FF2B5EF4-FFF2-40B4-BE49-F238E27FC236}">
                <a16:creationId xmlns:a16="http://schemas.microsoft.com/office/drawing/2014/main" id="{98606489-5891-5241-A48C-BB3725C75A3D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 rtlCol="0"/>
          <a:lstStyle/>
          <a:p>
            <a:pPr rtl="0"/>
            <a:r>
              <a:rPr lang="en-GB" dirty="0" err="1"/>
              <a:t>Actualizacion</a:t>
            </a:r>
            <a:r>
              <a:rPr lang="en-GB" dirty="0"/>
              <a:t> para </a:t>
            </a:r>
            <a:r>
              <a:rPr lang="en-GB" dirty="0" err="1"/>
              <a:t>usos</a:t>
            </a:r>
            <a:r>
              <a:rPr lang="en-GB" dirty="0"/>
              <a:t> </a:t>
            </a:r>
            <a:r>
              <a:rPr lang="en-GB" dirty="0" err="1"/>
              <a:t>futuros</a:t>
            </a:r>
            <a:endParaRPr lang="en-GB" dirty="0"/>
          </a:p>
        </p:txBody>
      </p:sp>
      <p:sp>
        <p:nvSpPr>
          <p:cNvPr id="296" name="Text Placeholder 295">
            <a:extLst>
              <a:ext uri="{FF2B5EF4-FFF2-40B4-BE49-F238E27FC236}">
                <a16:creationId xmlns:a16="http://schemas.microsoft.com/office/drawing/2014/main" id="{A085C71C-38D8-D24F-98A3-15D7868C8C19}"/>
              </a:ext>
            </a:extLst>
          </p:cNvPr>
          <p:cNvSpPr>
            <a:spLocks noGrp="1"/>
          </p:cNvSpPr>
          <p:nvPr>
            <p:ph type="body" idx="30"/>
          </p:nvPr>
        </p:nvSpPr>
        <p:spPr/>
        <p:txBody>
          <a:bodyPr rtlCol="0"/>
          <a:lstStyle/>
          <a:p>
            <a:pPr rtl="0"/>
            <a:r>
              <a:rPr lang="es-ES" dirty="0"/>
              <a:t>Análisis efectivo de marca</a:t>
            </a:r>
            <a:endParaRPr lang="en-GB" dirty="0"/>
          </a:p>
        </p:txBody>
      </p:sp>
      <p:sp>
        <p:nvSpPr>
          <p:cNvPr id="300" name="Text Placeholder 299">
            <a:extLst>
              <a:ext uri="{FF2B5EF4-FFF2-40B4-BE49-F238E27FC236}">
                <a16:creationId xmlns:a16="http://schemas.microsoft.com/office/drawing/2014/main" id="{6E3DA1E8-1071-DA4F-B15A-B8C4D04ED94B}"/>
              </a:ext>
            </a:extLst>
          </p:cNvPr>
          <p:cNvSpPr>
            <a:spLocks noGrp="1"/>
          </p:cNvSpPr>
          <p:nvPr>
            <p:ph type="body" idx="34"/>
          </p:nvPr>
        </p:nvSpPr>
        <p:spPr/>
        <p:txBody>
          <a:bodyPr rtlCol="0"/>
          <a:lstStyle/>
          <a:p>
            <a:pPr rtl="0"/>
            <a:r>
              <a:rPr lang="en-GB" dirty="0" err="1"/>
              <a:t>Ampliar</a:t>
            </a:r>
            <a:r>
              <a:rPr lang="en-GB" dirty="0"/>
              <a:t> </a:t>
            </a:r>
            <a:r>
              <a:rPr lang="en-GB" dirty="0" err="1"/>
              <a:t>muestras</a:t>
            </a:r>
            <a:endParaRPr lang="en-GB" dirty="0"/>
          </a:p>
        </p:txBody>
      </p:sp>
      <p:sp>
        <p:nvSpPr>
          <p:cNvPr id="302" name="Text Placeholder 301">
            <a:extLst>
              <a:ext uri="{FF2B5EF4-FFF2-40B4-BE49-F238E27FC236}">
                <a16:creationId xmlns:a16="http://schemas.microsoft.com/office/drawing/2014/main" id="{54932BF7-A47E-994E-8D38-4B3A53B38E24}"/>
              </a:ext>
            </a:extLst>
          </p:cNvPr>
          <p:cNvSpPr>
            <a:spLocks noGrp="1"/>
          </p:cNvSpPr>
          <p:nvPr>
            <p:ph type="body" idx="36"/>
          </p:nvPr>
        </p:nvSpPr>
        <p:spPr/>
        <p:txBody>
          <a:bodyPr rtlCol="0"/>
          <a:lstStyle/>
          <a:p>
            <a:pPr rtl="0"/>
            <a:r>
              <a:rPr lang="en-GB" dirty="0" err="1"/>
              <a:t>Analisis</a:t>
            </a:r>
            <a:r>
              <a:rPr lang="en-GB" dirty="0"/>
              <a:t> mas profundo</a:t>
            </a:r>
          </a:p>
        </p:txBody>
      </p:sp>
      <p:sp>
        <p:nvSpPr>
          <p:cNvPr id="304" name="Text Placeholder 303">
            <a:extLst>
              <a:ext uri="{FF2B5EF4-FFF2-40B4-BE49-F238E27FC236}">
                <a16:creationId xmlns:a16="http://schemas.microsoft.com/office/drawing/2014/main" id="{56A69270-6AB8-3E49-9D29-BF18A8EC0901}"/>
              </a:ext>
            </a:extLst>
          </p:cNvPr>
          <p:cNvSpPr>
            <a:spLocks noGrp="1"/>
          </p:cNvSpPr>
          <p:nvPr>
            <p:ph type="body" idx="38"/>
          </p:nvPr>
        </p:nvSpPr>
        <p:spPr/>
        <p:txBody>
          <a:bodyPr rtlCol="0"/>
          <a:lstStyle/>
          <a:p>
            <a:pPr rtl="0"/>
            <a:r>
              <a:rPr lang="en-GB" dirty="0" err="1"/>
              <a:t>Mejora</a:t>
            </a:r>
            <a:r>
              <a:rPr lang="en-GB" dirty="0"/>
              <a:t> del </a:t>
            </a:r>
            <a:r>
              <a:rPr lang="en-GB" dirty="0" err="1"/>
              <a:t>modelo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EA982C-4AC1-21C5-38D1-458293C74E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8878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dirty="0"/>
              <a:t>O</a:t>
            </a:r>
            <a:r>
              <a:rPr lang="en-GB" dirty="0" err="1"/>
              <a:t>bteniendo</a:t>
            </a:r>
            <a:r>
              <a:rPr lang="en-GB" dirty="0"/>
              <a:t> </a:t>
            </a:r>
            <a:r>
              <a:rPr lang="en-GB" dirty="0" err="1"/>
              <a:t>datos</a:t>
            </a:r>
            <a:r>
              <a:rPr lang="en-GB" dirty="0"/>
              <a:t> de twitter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" name="Picture 2" descr="Twitter: Social media API - Spiralking">
            <a:extLst>
              <a:ext uri="{FF2B5EF4-FFF2-40B4-BE49-F238E27FC236}">
                <a16:creationId xmlns:a16="http://schemas.microsoft.com/office/drawing/2014/main" id="{8FB00B35-76CD-A30C-44E8-1A3364D21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6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407" y="3428998"/>
            <a:ext cx="2550160" cy="1563861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  <a:reflection endPos="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B3E69B71-5849-7541-ADEA-D19838B3CF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dirty="0" err="1"/>
              <a:t>twint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ACA62E-D43C-65DC-C7A2-F320D9ACA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092" y="2547258"/>
            <a:ext cx="10779802" cy="336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23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B3E69B71-5849-7541-ADEA-D19838B3CF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dirty="0"/>
              <a:t>Api 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C46F47-532E-703F-9547-D51F9FAA6A9B}"/>
              </a:ext>
            </a:extLst>
          </p:cNvPr>
          <p:cNvSpPr txBox="1"/>
          <p:nvPr/>
        </p:nvSpPr>
        <p:spPr>
          <a:xfrm>
            <a:off x="5584371" y="1308935"/>
            <a:ext cx="6096000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2800" cap="all" dirty="0" err="1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rPr>
              <a:t>Trabajando</a:t>
            </a:r>
            <a:r>
              <a:rPr lang="en-GB" sz="2800" cap="all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rPr>
              <a:t> con </a:t>
            </a:r>
            <a:r>
              <a:rPr lang="en-GB" sz="2800" cap="all" dirty="0" err="1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rPr>
              <a:t>json</a:t>
            </a:r>
            <a:r>
              <a:rPr lang="en-GB" sz="2800" cap="all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rPr>
              <a:t> y </a:t>
            </a:r>
            <a:r>
              <a:rPr lang="en-GB" sz="2800" cap="all" dirty="0" err="1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rPr>
              <a:t>datos</a:t>
            </a:r>
            <a:r>
              <a:rPr lang="en-GB" sz="2800" cap="all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rPr>
              <a:t> </a:t>
            </a:r>
            <a:r>
              <a:rPr lang="en-GB" sz="2800" cap="all" dirty="0" err="1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rPr>
              <a:t>almacenados</a:t>
            </a:r>
            <a:r>
              <a:rPr lang="en-GB" sz="2800" cap="all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rPr>
              <a:t> </a:t>
            </a:r>
            <a:r>
              <a:rPr lang="en-GB" sz="2800" cap="all" dirty="0" err="1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rPr>
              <a:t>en</a:t>
            </a:r>
            <a:r>
              <a:rPr lang="en-GB" sz="2800" cap="all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rPr>
              <a:t> la web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6FABAF-12B7-578F-C43C-7F6A3EE12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656" y="3037115"/>
            <a:ext cx="10395945" cy="261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313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95087" y="-1"/>
            <a:ext cx="11067514" cy="6857999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343400" cy="2387600"/>
          </a:xfrm>
        </p:spPr>
        <p:txBody>
          <a:bodyPr rtlCol="0"/>
          <a:lstStyle/>
          <a:p>
            <a:pPr rtl="0"/>
            <a:r>
              <a:rPr lang="es-ES" dirty="0"/>
              <a:t>Almacenaje en </a:t>
            </a:r>
            <a:r>
              <a:rPr lang="es-ES" dirty="0" err="1"/>
              <a:t>cloud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052" name="Picture 4" descr="Amazon Web Services - Home | Facebook">
            <a:extLst>
              <a:ext uri="{FF2B5EF4-FFF2-40B4-BE49-F238E27FC236}">
                <a16:creationId xmlns:a16="http://schemas.microsoft.com/office/drawing/2014/main" id="{7FA47D8B-7128-514D-0BC4-BC2A78FA1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324" y="320652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8640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0" descr="Two People sitting on couch">
            <a:extLst>
              <a:ext uri="{FF2B5EF4-FFF2-40B4-BE49-F238E27FC236}">
                <a16:creationId xmlns:a16="http://schemas.microsoft.com/office/drawing/2014/main" id="{318EF587-2197-CC4C-BC9D-6BB7C37E92F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9" r="4579"/>
          <a:stretch/>
        </p:blipFill>
        <p:spPr/>
      </p:pic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FD439DD0-579B-4A38-94AC-4A7CC453C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Slide title 29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AD4A2E-4A66-C0FE-425A-F1673685CC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31" r="32661"/>
          <a:stretch/>
        </p:blipFill>
        <p:spPr>
          <a:xfrm>
            <a:off x="1508089" y="2481943"/>
            <a:ext cx="10110068" cy="3834123"/>
          </a:xfrm>
          <a:prstGeom prst="rect">
            <a:avLst/>
          </a:prstGeom>
        </p:spPr>
      </p:pic>
      <p:sp useBgFill="1">
        <p:nvSpPr>
          <p:cNvPr id="6" name="TextBox 5">
            <a:extLst>
              <a:ext uri="{FF2B5EF4-FFF2-40B4-BE49-F238E27FC236}">
                <a16:creationId xmlns:a16="http://schemas.microsoft.com/office/drawing/2014/main" id="{05EE15EC-FCD4-E410-9905-0FB4437858BE}"/>
              </a:ext>
            </a:extLst>
          </p:cNvPr>
          <p:cNvSpPr txBox="1"/>
          <p:nvPr/>
        </p:nvSpPr>
        <p:spPr>
          <a:xfrm>
            <a:off x="1134320" y="863175"/>
            <a:ext cx="11057680" cy="142282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S" sz="2000" b="1" dirty="0">
                <a:solidFill>
                  <a:schemeClr val="bg1"/>
                </a:solidFill>
                <a:latin typeface="Sagona ExtraLight" panose="02020303050505020204" pitchFamily="18" charset="0"/>
              </a:rPr>
              <a:t> Desplegado en el líder del mercado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S" sz="2000" b="1" dirty="0">
                <a:solidFill>
                  <a:schemeClr val="bg1"/>
                </a:solidFill>
                <a:latin typeface="Sagona ExtraLight" panose="02020303050505020204" pitchFamily="18" charset="0"/>
              </a:rPr>
              <a:t> Dos tablas, tweets y </a:t>
            </a:r>
            <a:r>
              <a:rPr lang="es-ES" sz="2000" b="1" dirty="0" err="1">
                <a:solidFill>
                  <a:schemeClr val="bg1"/>
                </a:solidFill>
                <a:latin typeface="Sagona ExtraLight" panose="02020303050505020204" pitchFamily="18" charset="0"/>
              </a:rPr>
              <a:t>users</a:t>
            </a:r>
            <a:r>
              <a:rPr lang="es-ES" sz="2000" b="1" dirty="0">
                <a:solidFill>
                  <a:schemeClr val="bg1"/>
                </a:solidFill>
                <a:latin typeface="Sagona ExtraLight" panose="02020303050505020204" pitchFamily="18" charset="0"/>
              </a:rPr>
              <a:t>, normalizadas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 b="1" dirty="0" err="1">
                <a:solidFill>
                  <a:schemeClr val="bg1"/>
                </a:solidFill>
                <a:latin typeface="Sagona ExtraLight" panose="02020303050505020204" pitchFamily="18" charset="0"/>
              </a:rPr>
              <a:t>Aumentable</a:t>
            </a:r>
            <a:r>
              <a:rPr lang="en-GB" sz="2000" b="1" dirty="0">
                <a:solidFill>
                  <a:schemeClr val="bg1"/>
                </a:solidFill>
                <a:latin typeface="Sagona ExtraLight" panose="02020303050505020204" pitchFamily="18" charset="0"/>
              </a:rPr>
              <a:t> y </a:t>
            </a:r>
            <a:r>
              <a:rPr lang="en-GB" sz="2000" b="1" dirty="0" err="1">
                <a:solidFill>
                  <a:schemeClr val="bg1"/>
                </a:solidFill>
                <a:latin typeface="Sagona ExtraLight" panose="02020303050505020204" pitchFamily="18" charset="0"/>
              </a:rPr>
              <a:t>facilmente</a:t>
            </a:r>
            <a:r>
              <a:rPr lang="en-GB" sz="2000" b="1" dirty="0">
                <a:solidFill>
                  <a:schemeClr val="bg1"/>
                </a:solidFill>
                <a:latin typeface="Sagona ExtraLight" panose="02020303050505020204" pitchFamily="18" charset="0"/>
              </a:rPr>
              <a:t> actualizable</a:t>
            </a:r>
          </a:p>
        </p:txBody>
      </p:sp>
    </p:spTree>
    <p:extLst>
      <p:ext uri="{BB962C8B-B14F-4D97-AF65-F5344CB8AC3E}">
        <p14:creationId xmlns:p14="http://schemas.microsoft.com/office/powerpoint/2010/main" val="3021999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95087" y="-1"/>
            <a:ext cx="11067514" cy="6857999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343400" cy="2387600"/>
          </a:xfrm>
        </p:spPr>
        <p:txBody>
          <a:bodyPr rtlCol="0"/>
          <a:lstStyle/>
          <a:p>
            <a:pPr rtl="0"/>
            <a:r>
              <a:rPr lang="es-ES" dirty="0"/>
              <a:t>Eda. </a:t>
            </a:r>
            <a:r>
              <a:rPr lang="es-ES" dirty="0" err="1"/>
              <a:t>questions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43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F5ECE-2D45-764D-A434-EA4997A38F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dirty="0"/>
              <a:t>T</a:t>
            </a:r>
            <a:r>
              <a:rPr lang="en-GB" dirty="0" err="1"/>
              <a:t>uit</a:t>
            </a:r>
            <a:r>
              <a:rPr lang="en-GB" dirty="0"/>
              <a:t> </a:t>
            </a:r>
            <a:r>
              <a:rPr lang="en-GB" dirty="0" err="1"/>
              <a:t>exito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18F6A-34AE-124E-868D-D500FE5002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sz="1800" b="1" dirty="0"/>
              <a:t>La importancia de las personas relevantes al campo</a:t>
            </a:r>
            <a:endParaRPr lang="en-GB" sz="18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06EB56-CDAF-52A7-1B9C-7EAE688A0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588" y="740859"/>
            <a:ext cx="5676125" cy="537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697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571121_TF44450328" id="{53054EA9-BEA6-4CCB-A0EF-1B2E114184B3}" vid="{B4F634EB-ECC4-4093-9FAF-CA5FC712BC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Modern clean sophisticated presentation</Template>
  <TotalTime>4196</TotalTime>
  <Words>319</Words>
  <Application>Microsoft Office PowerPoint</Application>
  <PresentationFormat>Widescreen</PresentationFormat>
  <Paragraphs>74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Consolas</vt:lpstr>
      <vt:lpstr>Sagona ExtraLight</vt:lpstr>
      <vt:lpstr>Speak Pro</vt:lpstr>
      <vt:lpstr>Wingdings</vt:lpstr>
      <vt:lpstr>Office Theme</vt:lpstr>
      <vt:lpstr>TWITTER SENTIMENT ANALYSIS</vt:lpstr>
      <vt:lpstr>CONTENIDOS</vt:lpstr>
      <vt:lpstr>Obteniendo datos de twitter</vt:lpstr>
      <vt:lpstr>twint</vt:lpstr>
      <vt:lpstr>Api </vt:lpstr>
      <vt:lpstr>Almacenaje en cloud</vt:lpstr>
      <vt:lpstr>Slide title 29</vt:lpstr>
      <vt:lpstr>Eda. questions</vt:lpstr>
      <vt:lpstr>Tuit exito</vt:lpstr>
      <vt:lpstr>Tuit exito 2</vt:lpstr>
      <vt:lpstr>Top users por id</vt:lpstr>
      <vt:lpstr>Top month. Enero</vt:lpstr>
      <vt:lpstr>Most frequent words</vt:lpstr>
      <vt:lpstr>Most frequent words</vt:lpstr>
      <vt:lpstr>correlations</vt:lpstr>
      <vt:lpstr>Modelo predictivo</vt:lpstr>
      <vt:lpstr>resultados</vt:lpstr>
      <vt:lpstr>Most important features</vt:lpstr>
      <vt:lpstr>Mejora del modelo</vt:lpstr>
      <vt:lpstr>KEY ACHIEVEMENTS y mejoras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 SENTIMENT ANALYSIS</dc:title>
  <dc:creator>Jared Rivas</dc:creator>
  <cp:lastModifiedBy>Jared Rivas</cp:lastModifiedBy>
  <cp:revision>1</cp:revision>
  <dcterms:created xsi:type="dcterms:W3CDTF">2023-03-10T11:28:01Z</dcterms:created>
  <dcterms:modified xsi:type="dcterms:W3CDTF">2023-03-13T09:24:27Z</dcterms:modified>
</cp:coreProperties>
</file>